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png>
</file>

<file path=ppt/media/image11.jpeg>
</file>

<file path=ppt/media/image12.jpeg>
</file>

<file path=ppt/media/image13.jpeg>
</file>

<file path=ppt/media/image14.jpeg>
</file>

<file path=ppt/media/image2.jpe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7AB2AA-B0DE-4A6C-AF26-F580184E47DD}" type="datetimeFigureOut">
              <a:rPr lang="en-IN" smtClean="0"/>
              <a:t>05-01-2022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15F520-6640-42B4-8377-A1361FCCF12F}" type="slidenum">
              <a:rPr lang="en-IN" smtClean="0"/>
              <a:t>‹#›</a:t>
            </a:fld>
            <a:endParaRPr lang="en-IN"/>
          </a:p>
        </p:txBody>
      </p:sp>
    </p:spTree>
    <p:extLst>
      <p:ext uri="{BB962C8B-B14F-4D97-AF65-F5344CB8AC3E}">
        <p14:creationId xmlns:p14="http://schemas.microsoft.com/office/powerpoint/2010/main" val="22884859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415F520-6640-42B4-8377-A1361FCCF12F}" type="slidenum">
              <a:rPr lang="en-IN" smtClean="0"/>
              <a:t>1</a:t>
            </a:fld>
            <a:endParaRPr lang="en-IN"/>
          </a:p>
        </p:txBody>
      </p:sp>
    </p:spTree>
    <p:extLst>
      <p:ext uri="{BB962C8B-B14F-4D97-AF65-F5344CB8AC3E}">
        <p14:creationId xmlns:p14="http://schemas.microsoft.com/office/powerpoint/2010/main" val="12281174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36345-E8E6-48BD-8806-4D92B9CF965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F20C9F7-431C-45EB-B389-65F4B95890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B201995-8208-4F67-AEBE-299DDC882311}"/>
              </a:ext>
            </a:extLst>
          </p:cNvPr>
          <p:cNvSpPr>
            <a:spLocks noGrp="1"/>
          </p:cNvSpPr>
          <p:nvPr>
            <p:ph type="dt" sz="half" idx="10"/>
          </p:nvPr>
        </p:nvSpPr>
        <p:spPr/>
        <p:txBody>
          <a:bodyPr/>
          <a:lstStyle/>
          <a:p>
            <a:fld id="{B29C0E67-C042-45C0-9349-09E369C1E425}" type="datetimeFigureOut">
              <a:rPr lang="en-IN" smtClean="0"/>
              <a:t>05-01-2022</a:t>
            </a:fld>
            <a:endParaRPr lang="en-IN"/>
          </a:p>
        </p:txBody>
      </p:sp>
      <p:sp>
        <p:nvSpPr>
          <p:cNvPr id="5" name="Footer Placeholder 4">
            <a:extLst>
              <a:ext uri="{FF2B5EF4-FFF2-40B4-BE49-F238E27FC236}">
                <a16:creationId xmlns:a16="http://schemas.microsoft.com/office/drawing/2014/main" id="{D6FADA3F-6CFB-4BE0-951D-E0D36D25CCF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CE1F0D0-A041-43CE-87AB-AF6DE0B600A7}"/>
              </a:ext>
            </a:extLst>
          </p:cNvPr>
          <p:cNvSpPr>
            <a:spLocks noGrp="1"/>
          </p:cNvSpPr>
          <p:nvPr>
            <p:ph type="sldNum" sz="quarter" idx="12"/>
          </p:nvPr>
        </p:nvSpPr>
        <p:spPr/>
        <p:txBody>
          <a:bodyPr/>
          <a:lstStyle/>
          <a:p>
            <a:fld id="{A11EC916-431A-43D6-99D5-5DF0FBE4FBA7}" type="slidenum">
              <a:rPr lang="en-IN" smtClean="0"/>
              <a:t>‹#›</a:t>
            </a:fld>
            <a:endParaRPr lang="en-IN"/>
          </a:p>
        </p:txBody>
      </p:sp>
    </p:spTree>
    <p:extLst>
      <p:ext uri="{BB962C8B-B14F-4D97-AF65-F5344CB8AC3E}">
        <p14:creationId xmlns:p14="http://schemas.microsoft.com/office/powerpoint/2010/main" val="4232245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89EEF-96EE-43B5-B8D3-B55A18768BC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C793FBD-AB28-46E1-A95C-4965A8F0366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562314-A8BC-49B3-98A4-20A9BDDC74B1}"/>
              </a:ext>
            </a:extLst>
          </p:cNvPr>
          <p:cNvSpPr>
            <a:spLocks noGrp="1"/>
          </p:cNvSpPr>
          <p:nvPr>
            <p:ph type="dt" sz="half" idx="10"/>
          </p:nvPr>
        </p:nvSpPr>
        <p:spPr/>
        <p:txBody>
          <a:bodyPr/>
          <a:lstStyle/>
          <a:p>
            <a:fld id="{B29C0E67-C042-45C0-9349-09E369C1E425}" type="datetimeFigureOut">
              <a:rPr lang="en-IN" smtClean="0"/>
              <a:t>05-01-2022</a:t>
            </a:fld>
            <a:endParaRPr lang="en-IN"/>
          </a:p>
        </p:txBody>
      </p:sp>
      <p:sp>
        <p:nvSpPr>
          <p:cNvPr id="5" name="Footer Placeholder 4">
            <a:extLst>
              <a:ext uri="{FF2B5EF4-FFF2-40B4-BE49-F238E27FC236}">
                <a16:creationId xmlns:a16="http://schemas.microsoft.com/office/drawing/2014/main" id="{CFE7490F-07B7-4CAB-B00D-24302C444D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3ECE506-B306-4652-B083-1276BC7DCD3E}"/>
              </a:ext>
            </a:extLst>
          </p:cNvPr>
          <p:cNvSpPr>
            <a:spLocks noGrp="1"/>
          </p:cNvSpPr>
          <p:nvPr>
            <p:ph type="sldNum" sz="quarter" idx="12"/>
          </p:nvPr>
        </p:nvSpPr>
        <p:spPr/>
        <p:txBody>
          <a:bodyPr/>
          <a:lstStyle/>
          <a:p>
            <a:fld id="{A11EC916-431A-43D6-99D5-5DF0FBE4FBA7}" type="slidenum">
              <a:rPr lang="en-IN" smtClean="0"/>
              <a:t>‹#›</a:t>
            </a:fld>
            <a:endParaRPr lang="en-IN"/>
          </a:p>
        </p:txBody>
      </p:sp>
    </p:spTree>
    <p:extLst>
      <p:ext uri="{BB962C8B-B14F-4D97-AF65-F5344CB8AC3E}">
        <p14:creationId xmlns:p14="http://schemas.microsoft.com/office/powerpoint/2010/main" val="14328245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95485D-5536-4B08-ACAD-A9287389F7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11E65D5-B8BB-47D0-A5AD-BD41F798022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893D51-7CA8-4937-A252-94D92D938DDC}"/>
              </a:ext>
            </a:extLst>
          </p:cNvPr>
          <p:cNvSpPr>
            <a:spLocks noGrp="1"/>
          </p:cNvSpPr>
          <p:nvPr>
            <p:ph type="dt" sz="half" idx="10"/>
          </p:nvPr>
        </p:nvSpPr>
        <p:spPr/>
        <p:txBody>
          <a:bodyPr/>
          <a:lstStyle/>
          <a:p>
            <a:fld id="{B29C0E67-C042-45C0-9349-09E369C1E425}" type="datetimeFigureOut">
              <a:rPr lang="en-IN" smtClean="0"/>
              <a:t>05-01-2022</a:t>
            </a:fld>
            <a:endParaRPr lang="en-IN"/>
          </a:p>
        </p:txBody>
      </p:sp>
      <p:sp>
        <p:nvSpPr>
          <p:cNvPr id="5" name="Footer Placeholder 4">
            <a:extLst>
              <a:ext uri="{FF2B5EF4-FFF2-40B4-BE49-F238E27FC236}">
                <a16:creationId xmlns:a16="http://schemas.microsoft.com/office/drawing/2014/main" id="{24905C44-FCB9-478A-827A-461E5F0FAB6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0001DE5-58A3-4F37-8F95-6CD2A7AAA317}"/>
              </a:ext>
            </a:extLst>
          </p:cNvPr>
          <p:cNvSpPr>
            <a:spLocks noGrp="1"/>
          </p:cNvSpPr>
          <p:nvPr>
            <p:ph type="sldNum" sz="quarter" idx="12"/>
          </p:nvPr>
        </p:nvSpPr>
        <p:spPr/>
        <p:txBody>
          <a:bodyPr/>
          <a:lstStyle/>
          <a:p>
            <a:fld id="{A11EC916-431A-43D6-99D5-5DF0FBE4FBA7}" type="slidenum">
              <a:rPr lang="en-IN" smtClean="0"/>
              <a:t>‹#›</a:t>
            </a:fld>
            <a:endParaRPr lang="en-IN"/>
          </a:p>
        </p:txBody>
      </p:sp>
    </p:spTree>
    <p:extLst>
      <p:ext uri="{BB962C8B-B14F-4D97-AF65-F5344CB8AC3E}">
        <p14:creationId xmlns:p14="http://schemas.microsoft.com/office/powerpoint/2010/main" val="369891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4E7C5-5456-4A29-B135-A6FFD22DCC0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B04D8A2-1351-4970-BC85-29868BA324A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946E48-4D75-4239-9C6C-B8108AA7C2CD}"/>
              </a:ext>
            </a:extLst>
          </p:cNvPr>
          <p:cNvSpPr>
            <a:spLocks noGrp="1"/>
          </p:cNvSpPr>
          <p:nvPr>
            <p:ph type="dt" sz="half" idx="10"/>
          </p:nvPr>
        </p:nvSpPr>
        <p:spPr/>
        <p:txBody>
          <a:bodyPr/>
          <a:lstStyle/>
          <a:p>
            <a:fld id="{B29C0E67-C042-45C0-9349-09E369C1E425}" type="datetimeFigureOut">
              <a:rPr lang="en-IN" smtClean="0"/>
              <a:t>05-01-2022</a:t>
            </a:fld>
            <a:endParaRPr lang="en-IN"/>
          </a:p>
        </p:txBody>
      </p:sp>
      <p:sp>
        <p:nvSpPr>
          <p:cNvPr id="5" name="Footer Placeholder 4">
            <a:extLst>
              <a:ext uri="{FF2B5EF4-FFF2-40B4-BE49-F238E27FC236}">
                <a16:creationId xmlns:a16="http://schemas.microsoft.com/office/drawing/2014/main" id="{43366152-4F95-4CBB-8B1C-600F7BADCA2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D9FA8A-2665-48FD-A70C-6BE651A4B522}"/>
              </a:ext>
            </a:extLst>
          </p:cNvPr>
          <p:cNvSpPr>
            <a:spLocks noGrp="1"/>
          </p:cNvSpPr>
          <p:nvPr>
            <p:ph type="sldNum" sz="quarter" idx="12"/>
          </p:nvPr>
        </p:nvSpPr>
        <p:spPr/>
        <p:txBody>
          <a:bodyPr/>
          <a:lstStyle/>
          <a:p>
            <a:fld id="{A11EC916-431A-43D6-99D5-5DF0FBE4FBA7}" type="slidenum">
              <a:rPr lang="en-IN" smtClean="0"/>
              <a:t>‹#›</a:t>
            </a:fld>
            <a:endParaRPr lang="en-IN"/>
          </a:p>
        </p:txBody>
      </p:sp>
    </p:spTree>
    <p:extLst>
      <p:ext uri="{BB962C8B-B14F-4D97-AF65-F5344CB8AC3E}">
        <p14:creationId xmlns:p14="http://schemas.microsoft.com/office/powerpoint/2010/main" val="3930983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8524D-8D9F-4121-955A-932F8534A19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BBA5246-D139-4DF7-80DB-01197C2E25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7228620-1C32-4361-AF5E-29640E1A3138}"/>
              </a:ext>
            </a:extLst>
          </p:cNvPr>
          <p:cNvSpPr>
            <a:spLocks noGrp="1"/>
          </p:cNvSpPr>
          <p:nvPr>
            <p:ph type="dt" sz="half" idx="10"/>
          </p:nvPr>
        </p:nvSpPr>
        <p:spPr/>
        <p:txBody>
          <a:bodyPr/>
          <a:lstStyle/>
          <a:p>
            <a:fld id="{B29C0E67-C042-45C0-9349-09E369C1E425}" type="datetimeFigureOut">
              <a:rPr lang="en-IN" smtClean="0"/>
              <a:t>05-01-2022</a:t>
            </a:fld>
            <a:endParaRPr lang="en-IN"/>
          </a:p>
        </p:txBody>
      </p:sp>
      <p:sp>
        <p:nvSpPr>
          <p:cNvPr id="5" name="Footer Placeholder 4">
            <a:extLst>
              <a:ext uri="{FF2B5EF4-FFF2-40B4-BE49-F238E27FC236}">
                <a16:creationId xmlns:a16="http://schemas.microsoft.com/office/drawing/2014/main" id="{C4495F9D-1872-4B5F-A40D-032DFA0F55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864DBD-942C-464A-8AD7-CE4FF542854F}"/>
              </a:ext>
            </a:extLst>
          </p:cNvPr>
          <p:cNvSpPr>
            <a:spLocks noGrp="1"/>
          </p:cNvSpPr>
          <p:nvPr>
            <p:ph type="sldNum" sz="quarter" idx="12"/>
          </p:nvPr>
        </p:nvSpPr>
        <p:spPr/>
        <p:txBody>
          <a:bodyPr/>
          <a:lstStyle/>
          <a:p>
            <a:fld id="{A11EC916-431A-43D6-99D5-5DF0FBE4FBA7}" type="slidenum">
              <a:rPr lang="en-IN" smtClean="0"/>
              <a:t>‹#›</a:t>
            </a:fld>
            <a:endParaRPr lang="en-IN"/>
          </a:p>
        </p:txBody>
      </p:sp>
    </p:spTree>
    <p:extLst>
      <p:ext uri="{BB962C8B-B14F-4D97-AF65-F5344CB8AC3E}">
        <p14:creationId xmlns:p14="http://schemas.microsoft.com/office/powerpoint/2010/main" val="521974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F1F58-01A0-4541-9F67-2F021986ECA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CDED603-4330-4404-8231-06D9E1BE64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9270CC0-389D-401B-A168-AF79C1DAA83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429C8C1-339A-418C-A5CA-31BF66C7BC3E}"/>
              </a:ext>
            </a:extLst>
          </p:cNvPr>
          <p:cNvSpPr>
            <a:spLocks noGrp="1"/>
          </p:cNvSpPr>
          <p:nvPr>
            <p:ph type="dt" sz="half" idx="10"/>
          </p:nvPr>
        </p:nvSpPr>
        <p:spPr/>
        <p:txBody>
          <a:bodyPr/>
          <a:lstStyle/>
          <a:p>
            <a:fld id="{B29C0E67-C042-45C0-9349-09E369C1E425}" type="datetimeFigureOut">
              <a:rPr lang="en-IN" smtClean="0"/>
              <a:t>05-01-2022</a:t>
            </a:fld>
            <a:endParaRPr lang="en-IN"/>
          </a:p>
        </p:txBody>
      </p:sp>
      <p:sp>
        <p:nvSpPr>
          <p:cNvPr id="6" name="Footer Placeholder 5">
            <a:extLst>
              <a:ext uri="{FF2B5EF4-FFF2-40B4-BE49-F238E27FC236}">
                <a16:creationId xmlns:a16="http://schemas.microsoft.com/office/drawing/2014/main" id="{F633F5D1-0057-40CD-9958-9B12DD8CB29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33C410A-4159-4D92-B52E-D1A6CD72AAA0}"/>
              </a:ext>
            </a:extLst>
          </p:cNvPr>
          <p:cNvSpPr>
            <a:spLocks noGrp="1"/>
          </p:cNvSpPr>
          <p:nvPr>
            <p:ph type="sldNum" sz="quarter" idx="12"/>
          </p:nvPr>
        </p:nvSpPr>
        <p:spPr/>
        <p:txBody>
          <a:bodyPr/>
          <a:lstStyle/>
          <a:p>
            <a:fld id="{A11EC916-431A-43D6-99D5-5DF0FBE4FBA7}" type="slidenum">
              <a:rPr lang="en-IN" smtClean="0"/>
              <a:t>‹#›</a:t>
            </a:fld>
            <a:endParaRPr lang="en-IN"/>
          </a:p>
        </p:txBody>
      </p:sp>
    </p:spTree>
    <p:extLst>
      <p:ext uri="{BB962C8B-B14F-4D97-AF65-F5344CB8AC3E}">
        <p14:creationId xmlns:p14="http://schemas.microsoft.com/office/powerpoint/2010/main" val="665529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75BF9-0738-4650-9F5A-CB54B8D4366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FCBC2BA-B70E-4AB5-B815-845BEDF19B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CE22265-0485-4979-9578-99394EE8D85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C21A3B6-7332-46C9-9ED2-FFA10B9B13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3E52205-5206-4D16-96FA-F8C121F5D66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5403E3B-A1A8-480E-84FD-50B9ECAC9975}"/>
              </a:ext>
            </a:extLst>
          </p:cNvPr>
          <p:cNvSpPr>
            <a:spLocks noGrp="1"/>
          </p:cNvSpPr>
          <p:nvPr>
            <p:ph type="dt" sz="half" idx="10"/>
          </p:nvPr>
        </p:nvSpPr>
        <p:spPr/>
        <p:txBody>
          <a:bodyPr/>
          <a:lstStyle/>
          <a:p>
            <a:fld id="{B29C0E67-C042-45C0-9349-09E369C1E425}" type="datetimeFigureOut">
              <a:rPr lang="en-IN" smtClean="0"/>
              <a:t>05-01-2022</a:t>
            </a:fld>
            <a:endParaRPr lang="en-IN"/>
          </a:p>
        </p:txBody>
      </p:sp>
      <p:sp>
        <p:nvSpPr>
          <p:cNvPr id="8" name="Footer Placeholder 7">
            <a:extLst>
              <a:ext uri="{FF2B5EF4-FFF2-40B4-BE49-F238E27FC236}">
                <a16:creationId xmlns:a16="http://schemas.microsoft.com/office/drawing/2014/main" id="{0CBFEAA2-53DB-4E33-A951-8D3ABF06FAC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8EE76B5-321E-4023-B3B6-03D3040E1A29}"/>
              </a:ext>
            </a:extLst>
          </p:cNvPr>
          <p:cNvSpPr>
            <a:spLocks noGrp="1"/>
          </p:cNvSpPr>
          <p:nvPr>
            <p:ph type="sldNum" sz="quarter" idx="12"/>
          </p:nvPr>
        </p:nvSpPr>
        <p:spPr/>
        <p:txBody>
          <a:bodyPr/>
          <a:lstStyle/>
          <a:p>
            <a:fld id="{A11EC916-431A-43D6-99D5-5DF0FBE4FBA7}" type="slidenum">
              <a:rPr lang="en-IN" smtClean="0"/>
              <a:t>‹#›</a:t>
            </a:fld>
            <a:endParaRPr lang="en-IN"/>
          </a:p>
        </p:txBody>
      </p:sp>
    </p:spTree>
    <p:extLst>
      <p:ext uri="{BB962C8B-B14F-4D97-AF65-F5344CB8AC3E}">
        <p14:creationId xmlns:p14="http://schemas.microsoft.com/office/powerpoint/2010/main" val="26482031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DF2C2-AAD4-4140-9ABF-E16BBF77628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3AE6F8E-8E49-4BF3-8029-AFF49CF8114E}"/>
              </a:ext>
            </a:extLst>
          </p:cNvPr>
          <p:cNvSpPr>
            <a:spLocks noGrp="1"/>
          </p:cNvSpPr>
          <p:nvPr>
            <p:ph type="dt" sz="half" idx="10"/>
          </p:nvPr>
        </p:nvSpPr>
        <p:spPr/>
        <p:txBody>
          <a:bodyPr/>
          <a:lstStyle/>
          <a:p>
            <a:fld id="{B29C0E67-C042-45C0-9349-09E369C1E425}" type="datetimeFigureOut">
              <a:rPr lang="en-IN" smtClean="0"/>
              <a:t>05-01-2022</a:t>
            </a:fld>
            <a:endParaRPr lang="en-IN"/>
          </a:p>
        </p:txBody>
      </p:sp>
      <p:sp>
        <p:nvSpPr>
          <p:cNvPr id="4" name="Footer Placeholder 3">
            <a:extLst>
              <a:ext uri="{FF2B5EF4-FFF2-40B4-BE49-F238E27FC236}">
                <a16:creationId xmlns:a16="http://schemas.microsoft.com/office/drawing/2014/main" id="{6AD4F4C6-6C28-44C2-AB6A-EE47E1B76E9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9C027C6-928E-451C-8384-C5B892A409F6}"/>
              </a:ext>
            </a:extLst>
          </p:cNvPr>
          <p:cNvSpPr>
            <a:spLocks noGrp="1"/>
          </p:cNvSpPr>
          <p:nvPr>
            <p:ph type="sldNum" sz="quarter" idx="12"/>
          </p:nvPr>
        </p:nvSpPr>
        <p:spPr/>
        <p:txBody>
          <a:bodyPr/>
          <a:lstStyle/>
          <a:p>
            <a:fld id="{A11EC916-431A-43D6-99D5-5DF0FBE4FBA7}" type="slidenum">
              <a:rPr lang="en-IN" smtClean="0"/>
              <a:t>‹#›</a:t>
            </a:fld>
            <a:endParaRPr lang="en-IN"/>
          </a:p>
        </p:txBody>
      </p:sp>
    </p:spTree>
    <p:extLst>
      <p:ext uri="{BB962C8B-B14F-4D97-AF65-F5344CB8AC3E}">
        <p14:creationId xmlns:p14="http://schemas.microsoft.com/office/powerpoint/2010/main" val="687069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71552D-0297-476B-AAE6-21C6EA1E39A6}"/>
              </a:ext>
            </a:extLst>
          </p:cNvPr>
          <p:cNvSpPr>
            <a:spLocks noGrp="1"/>
          </p:cNvSpPr>
          <p:nvPr>
            <p:ph type="dt" sz="half" idx="10"/>
          </p:nvPr>
        </p:nvSpPr>
        <p:spPr/>
        <p:txBody>
          <a:bodyPr/>
          <a:lstStyle/>
          <a:p>
            <a:fld id="{B29C0E67-C042-45C0-9349-09E369C1E425}" type="datetimeFigureOut">
              <a:rPr lang="en-IN" smtClean="0"/>
              <a:t>05-01-2022</a:t>
            </a:fld>
            <a:endParaRPr lang="en-IN"/>
          </a:p>
        </p:txBody>
      </p:sp>
      <p:sp>
        <p:nvSpPr>
          <p:cNvPr id="3" name="Footer Placeholder 2">
            <a:extLst>
              <a:ext uri="{FF2B5EF4-FFF2-40B4-BE49-F238E27FC236}">
                <a16:creationId xmlns:a16="http://schemas.microsoft.com/office/drawing/2014/main" id="{A57B3191-A481-4CB5-A986-90F333CEA9A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696AAF8-6D99-4E87-8857-FD30B6192D57}"/>
              </a:ext>
            </a:extLst>
          </p:cNvPr>
          <p:cNvSpPr>
            <a:spLocks noGrp="1"/>
          </p:cNvSpPr>
          <p:nvPr>
            <p:ph type="sldNum" sz="quarter" idx="12"/>
          </p:nvPr>
        </p:nvSpPr>
        <p:spPr/>
        <p:txBody>
          <a:bodyPr/>
          <a:lstStyle/>
          <a:p>
            <a:fld id="{A11EC916-431A-43D6-99D5-5DF0FBE4FBA7}" type="slidenum">
              <a:rPr lang="en-IN" smtClean="0"/>
              <a:t>‹#›</a:t>
            </a:fld>
            <a:endParaRPr lang="en-IN"/>
          </a:p>
        </p:txBody>
      </p:sp>
    </p:spTree>
    <p:extLst>
      <p:ext uri="{BB962C8B-B14F-4D97-AF65-F5344CB8AC3E}">
        <p14:creationId xmlns:p14="http://schemas.microsoft.com/office/powerpoint/2010/main" val="4080608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D0CF5-B2E3-44B6-98F7-DE94BF9260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9727BCD-B184-4CD5-B69A-D68361C60B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F1BD235-AF58-423F-BDA7-4C35DA0CF4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F5F0490-7E8A-4DBB-83A4-CC7C518EFE57}"/>
              </a:ext>
            </a:extLst>
          </p:cNvPr>
          <p:cNvSpPr>
            <a:spLocks noGrp="1"/>
          </p:cNvSpPr>
          <p:nvPr>
            <p:ph type="dt" sz="half" idx="10"/>
          </p:nvPr>
        </p:nvSpPr>
        <p:spPr/>
        <p:txBody>
          <a:bodyPr/>
          <a:lstStyle/>
          <a:p>
            <a:fld id="{B29C0E67-C042-45C0-9349-09E369C1E425}" type="datetimeFigureOut">
              <a:rPr lang="en-IN" smtClean="0"/>
              <a:t>05-01-2022</a:t>
            </a:fld>
            <a:endParaRPr lang="en-IN"/>
          </a:p>
        </p:txBody>
      </p:sp>
      <p:sp>
        <p:nvSpPr>
          <p:cNvPr id="6" name="Footer Placeholder 5">
            <a:extLst>
              <a:ext uri="{FF2B5EF4-FFF2-40B4-BE49-F238E27FC236}">
                <a16:creationId xmlns:a16="http://schemas.microsoft.com/office/drawing/2014/main" id="{9F1A73E0-BE58-4D2A-A1FB-B5F07724527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008D98B-2C6E-4C86-91D5-2EE6294B64EA}"/>
              </a:ext>
            </a:extLst>
          </p:cNvPr>
          <p:cNvSpPr>
            <a:spLocks noGrp="1"/>
          </p:cNvSpPr>
          <p:nvPr>
            <p:ph type="sldNum" sz="quarter" idx="12"/>
          </p:nvPr>
        </p:nvSpPr>
        <p:spPr/>
        <p:txBody>
          <a:bodyPr/>
          <a:lstStyle/>
          <a:p>
            <a:fld id="{A11EC916-431A-43D6-99D5-5DF0FBE4FBA7}" type="slidenum">
              <a:rPr lang="en-IN" smtClean="0"/>
              <a:t>‹#›</a:t>
            </a:fld>
            <a:endParaRPr lang="en-IN"/>
          </a:p>
        </p:txBody>
      </p:sp>
    </p:spTree>
    <p:extLst>
      <p:ext uri="{BB962C8B-B14F-4D97-AF65-F5344CB8AC3E}">
        <p14:creationId xmlns:p14="http://schemas.microsoft.com/office/powerpoint/2010/main" val="3601518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72B58-D164-4076-82FA-4C2DA20882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1FE3191-2F84-483D-A989-025956395B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B5F4623-41E9-44B3-8FD4-D587AF30B7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C60E663-8842-41C4-BFA8-68C0FC8B6EBC}"/>
              </a:ext>
            </a:extLst>
          </p:cNvPr>
          <p:cNvSpPr>
            <a:spLocks noGrp="1"/>
          </p:cNvSpPr>
          <p:nvPr>
            <p:ph type="dt" sz="half" idx="10"/>
          </p:nvPr>
        </p:nvSpPr>
        <p:spPr/>
        <p:txBody>
          <a:bodyPr/>
          <a:lstStyle/>
          <a:p>
            <a:fld id="{B29C0E67-C042-45C0-9349-09E369C1E425}" type="datetimeFigureOut">
              <a:rPr lang="en-IN" smtClean="0"/>
              <a:t>05-01-2022</a:t>
            </a:fld>
            <a:endParaRPr lang="en-IN"/>
          </a:p>
        </p:txBody>
      </p:sp>
      <p:sp>
        <p:nvSpPr>
          <p:cNvPr id="6" name="Footer Placeholder 5">
            <a:extLst>
              <a:ext uri="{FF2B5EF4-FFF2-40B4-BE49-F238E27FC236}">
                <a16:creationId xmlns:a16="http://schemas.microsoft.com/office/drawing/2014/main" id="{B3CE8D14-860D-4AB3-BF74-BF8AE9076E7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400FDD4-4240-4D76-8513-41EDDB30EB06}"/>
              </a:ext>
            </a:extLst>
          </p:cNvPr>
          <p:cNvSpPr>
            <a:spLocks noGrp="1"/>
          </p:cNvSpPr>
          <p:nvPr>
            <p:ph type="sldNum" sz="quarter" idx="12"/>
          </p:nvPr>
        </p:nvSpPr>
        <p:spPr/>
        <p:txBody>
          <a:bodyPr/>
          <a:lstStyle/>
          <a:p>
            <a:fld id="{A11EC916-431A-43D6-99D5-5DF0FBE4FBA7}" type="slidenum">
              <a:rPr lang="en-IN" smtClean="0"/>
              <a:t>‹#›</a:t>
            </a:fld>
            <a:endParaRPr lang="en-IN"/>
          </a:p>
        </p:txBody>
      </p:sp>
    </p:spTree>
    <p:extLst>
      <p:ext uri="{BB962C8B-B14F-4D97-AF65-F5344CB8AC3E}">
        <p14:creationId xmlns:p14="http://schemas.microsoft.com/office/powerpoint/2010/main" val="985101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76AD55-95F5-4BE4-ABBA-F5DDE1C3BA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9D68028-7099-4B69-B945-6A90FF4D89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6DDE21-1BDE-4120-BD03-C673A6AF60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9C0E67-C042-45C0-9349-09E369C1E425}" type="datetimeFigureOut">
              <a:rPr lang="en-IN" smtClean="0"/>
              <a:t>05-01-2022</a:t>
            </a:fld>
            <a:endParaRPr lang="en-IN"/>
          </a:p>
        </p:txBody>
      </p:sp>
      <p:sp>
        <p:nvSpPr>
          <p:cNvPr id="5" name="Footer Placeholder 4">
            <a:extLst>
              <a:ext uri="{FF2B5EF4-FFF2-40B4-BE49-F238E27FC236}">
                <a16:creationId xmlns:a16="http://schemas.microsoft.com/office/drawing/2014/main" id="{503707B1-3F16-4F0D-BAED-1F470C9459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A0164FB-48A6-4CC7-A514-74A50D33E7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1EC916-431A-43D6-99D5-5DF0FBE4FBA7}" type="slidenum">
              <a:rPr lang="en-IN" smtClean="0"/>
              <a:t>‹#›</a:t>
            </a:fld>
            <a:endParaRPr lang="en-IN"/>
          </a:p>
        </p:txBody>
      </p:sp>
    </p:spTree>
    <p:extLst>
      <p:ext uri="{BB962C8B-B14F-4D97-AF65-F5344CB8AC3E}">
        <p14:creationId xmlns:p14="http://schemas.microsoft.com/office/powerpoint/2010/main" val="21580040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jpeg"/><Relationship Id="rId7"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49CEACA6-52E9-4D6F-9B62-FB57E1A9E86F}"/>
              </a:ext>
            </a:extLst>
          </p:cNvPr>
          <p:cNvPicPr>
            <a:picLocks noChangeAspect="1"/>
          </p:cNvPicPr>
          <p:nvPr/>
        </p:nvPicPr>
        <p:blipFill rotWithShape="1">
          <a:blip r:embed="rId3">
            <a:extLst>
              <a:ext uri="{28A0092B-C50C-407E-A947-70E740481C1C}">
                <a14:useLocalDpi xmlns:a14="http://schemas.microsoft.com/office/drawing/2010/main" val="0"/>
              </a:ext>
            </a:extLst>
          </a:blip>
          <a:srcRect l="2257" t="-188" r="3449" b="15527"/>
          <a:stretch/>
        </p:blipFill>
        <p:spPr>
          <a:xfrm>
            <a:off x="6169891" y="3172689"/>
            <a:ext cx="5809673" cy="3477493"/>
          </a:xfrm>
          <a:prstGeom prst="rect">
            <a:avLst/>
          </a:prstGeom>
        </p:spPr>
      </p:pic>
      <p:pic>
        <p:nvPicPr>
          <p:cNvPr id="7" name="Picture 6">
            <a:extLst>
              <a:ext uri="{FF2B5EF4-FFF2-40B4-BE49-F238E27FC236}">
                <a16:creationId xmlns:a16="http://schemas.microsoft.com/office/drawing/2014/main" id="{F3B63D70-16D6-4CAD-9A91-27B7F12E5AAF}"/>
              </a:ext>
            </a:extLst>
          </p:cNvPr>
          <p:cNvPicPr>
            <a:picLocks noChangeAspect="1"/>
          </p:cNvPicPr>
          <p:nvPr/>
        </p:nvPicPr>
        <p:blipFill rotWithShape="1">
          <a:blip r:embed="rId4">
            <a:extLst>
              <a:ext uri="{28A0092B-C50C-407E-A947-70E740481C1C}">
                <a14:useLocalDpi xmlns:a14="http://schemas.microsoft.com/office/drawing/2010/main" val="0"/>
              </a:ext>
            </a:extLst>
          </a:blip>
          <a:srcRect t="11702"/>
          <a:stretch/>
        </p:blipFill>
        <p:spPr>
          <a:xfrm>
            <a:off x="-4617" y="0"/>
            <a:ext cx="6031344" cy="3550378"/>
          </a:xfrm>
          <a:prstGeom prst="rect">
            <a:avLst/>
          </a:prstGeom>
        </p:spPr>
      </p:pic>
      <p:sp>
        <p:nvSpPr>
          <p:cNvPr id="2" name="Title 1">
            <a:extLst>
              <a:ext uri="{FF2B5EF4-FFF2-40B4-BE49-F238E27FC236}">
                <a16:creationId xmlns:a16="http://schemas.microsoft.com/office/drawing/2014/main" id="{7E12AF4A-1E8A-4D1D-A153-8EDF0768F34F}"/>
              </a:ext>
            </a:extLst>
          </p:cNvPr>
          <p:cNvSpPr>
            <a:spLocks noGrp="1"/>
          </p:cNvSpPr>
          <p:nvPr>
            <p:ph type="ctrTitle"/>
          </p:nvPr>
        </p:nvSpPr>
        <p:spPr>
          <a:xfrm>
            <a:off x="6031345" y="0"/>
            <a:ext cx="6160655" cy="1106715"/>
          </a:xfrm>
        </p:spPr>
        <p:txBody>
          <a:bodyPr>
            <a:normAutofit fontScale="90000"/>
          </a:bodyPr>
          <a:lstStyle/>
          <a:p>
            <a:r>
              <a:rPr lang="en-US" sz="3200" b="1" dirty="0"/>
              <a:t>Inauguration of the </a:t>
            </a:r>
            <a:br>
              <a:rPr lang="en-US" sz="4800" b="1" dirty="0"/>
            </a:br>
            <a:r>
              <a:rPr lang="en-US" sz="4800" b="1" dirty="0">
                <a:solidFill>
                  <a:srgbClr val="00B050"/>
                </a:solidFill>
              </a:rPr>
              <a:t>AGARTALA  AIRPORT </a:t>
            </a:r>
            <a:endParaRPr lang="en-IN" sz="4800" b="1" dirty="0">
              <a:solidFill>
                <a:srgbClr val="00B050"/>
              </a:solidFill>
            </a:endParaRPr>
          </a:p>
        </p:txBody>
      </p:sp>
      <p:sp>
        <p:nvSpPr>
          <p:cNvPr id="4" name="TextBox 3">
            <a:extLst>
              <a:ext uri="{FF2B5EF4-FFF2-40B4-BE49-F238E27FC236}">
                <a16:creationId xmlns:a16="http://schemas.microsoft.com/office/drawing/2014/main" id="{50C9CF02-3A35-4937-A83A-2654F9DA18BD}"/>
              </a:ext>
            </a:extLst>
          </p:cNvPr>
          <p:cNvSpPr txBox="1"/>
          <p:nvPr/>
        </p:nvSpPr>
        <p:spPr>
          <a:xfrm>
            <a:off x="6096000" y="1140371"/>
            <a:ext cx="5883564" cy="2400657"/>
          </a:xfrm>
          <a:prstGeom prst="rect">
            <a:avLst/>
          </a:prstGeom>
          <a:noFill/>
        </p:spPr>
        <p:txBody>
          <a:bodyPr wrap="square" rtlCol="0">
            <a:spAutoFit/>
          </a:bodyPr>
          <a:lstStyle/>
          <a:p>
            <a:pPr algn="just"/>
            <a:r>
              <a:rPr lang="en-US" sz="1200" b="1" dirty="0"/>
              <a:t>Creative Group LLP </a:t>
            </a:r>
            <a:r>
              <a:rPr lang="en-US" sz="1200" dirty="0"/>
              <a:t>is proud to have designed the </a:t>
            </a:r>
            <a:r>
              <a:rPr lang="en-US" sz="1200" b="1" dirty="0"/>
              <a:t>Integrated Terminal building, Agartala</a:t>
            </a:r>
            <a:r>
              <a:rPr lang="en-US" sz="1200" dirty="0"/>
              <a:t>. The existing terminal building at the Bir Bikram Singh Airport was saturated, and there was no further scope for expansion, necessitating the Airports Authority of India (AAI) to construct a new integrated terminal building with an enhanced capacity and modern amenities. </a:t>
            </a:r>
            <a:endParaRPr lang="en-US" sz="1200" b="0" dirty="0">
              <a:effectLst/>
            </a:endParaRPr>
          </a:p>
          <a:p>
            <a:pPr algn="just"/>
            <a:endParaRPr lang="en-US" sz="1200" dirty="0"/>
          </a:p>
          <a:p>
            <a:pPr algn="just"/>
            <a:r>
              <a:rPr lang="en-US" sz="1200" dirty="0"/>
              <a:t>The Agartala Airport derives its vocabulary from the </a:t>
            </a:r>
            <a:r>
              <a:rPr lang="en-US" sz="1200" b="1" dirty="0"/>
              <a:t>local environment and cultural context</a:t>
            </a:r>
            <a:r>
              <a:rPr lang="en-US" sz="1200" dirty="0"/>
              <a:t>. It is a great example of simplicity in architecture. </a:t>
            </a:r>
            <a:r>
              <a:rPr lang="en-US" sz="1200" b="1" dirty="0"/>
              <a:t>Bamboo</a:t>
            </a:r>
            <a:r>
              <a:rPr lang="en-US" sz="1200" dirty="0"/>
              <a:t> is used as a widespread local material in the state for construction whereas tribal artwork and crafts promote cultural tourism.</a:t>
            </a:r>
          </a:p>
          <a:p>
            <a:pPr algn="just"/>
            <a:r>
              <a:rPr lang="en-US" sz="1200" dirty="0"/>
              <a:t> </a:t>
            </a:r>
            <a:br>
              <a:rPr lang="en-US" dirty="0"/>
            </a:br>
            <a:r>
              <a:rPr lang="en-US" dirty="0"/>
              <a:t>         </a:t>
            </a:r>
            <a:endParaRPr lang="en-IN" dirty="0"/>
          </a:p>
        </p:txBody>
      </p:sp>
      <p:sp>
        <p:nvSpPr>
          <p:cNvPr id="5" name="Rectangle 1">
            <a:extLst>
              <a:ext uri="{FF2B5EF4-FFF2-40B4-BE49-F238E27FC236}">
                <a16:creationId xmlns:a16="http://schemas.microsoft.com/office/drawing/2014/main" id="{6E81D154-C3B8-454E-997B-016E002DE9BC}"/>
              </a:ext>
            </a:extLst>
          </p:cNvPr>
          <p:cNvSpPr>
            <a:spLocks noChangeArrowheads="1"/>
          </p:cNvSpPr>
          <p:nvPr/>
        </p:nvSpPr>
        <p:spPr bwMode="auto">
          <a:xfrm>
            <a:off x="69456" y="68350"/>
            <a:ext cx="2692217" cy="19159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rPr>
              <a:t>Fact File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5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rPr>
              <a:t>Name of Project : </a:t>
            </a:r>
            <a:r>
              <a:rPr kumimoji="0" lang="en-US" altLang="en-US" sz="1200" b="0" i="0" u="none" strike="noStrike" cap="none" normalizeH="0" baseline="0" dirty="0">
                <a:ln>
                  <a:noFill/>
                </a:ln>
                <a:solidFill>
                  <a:srgbClr val="000000"/>
                </a:solidFill>
                <a:effectLst/>
              </a:rPr>
              <a:t>New Integrated Terminal Building and associated works</a:t>
            </a:r>
            <a:r>
              <a:rPr kumimoji="0" lang="en-US" altLang="en-US" sz="1050" b="0" i="0" u="none" strike="noStrike" cap="none" normalizeH="0" baseline="0" dirty="0">
                <a:ln>
                  <a:noFill/>
                </a:ln>
                <a:solidFill>
                  <a:srgbClr val="000000"/>
                </a:solidFill>
                <a:effectLst/>
              </a:rPr>
              <a:t> </a:t>
            </a:r>
            <a:r>
              <a:rPr kumimoji="0" lang="en-US" altLang="en-US" sz="1200" b="0" i="0" u="none" strike="noStrike" cap="none" normalizeH="0" baseline="0" dirty="0">
                <a:ln>
                  <a:noFill/>
                </a:ln>
                <a:solidFill>
                  <a:srgbClr val="000000"/>
                </a:solidFill>
                <a:effectLst/>
              </a:rPr>
              <a:t>at Agartala Airport, Tripura</a:t>
            </a:r>
            <a:r>
              <a:rPr kumimoji="0" lang="en-US" altLang="en-US" sz="1050" b="0" i="0" u="none" strike="noStrike" cap="none" normalizeH="0" baseline="0" dirty="0">
                <a:ln>
                  <a:noFill/>
                </a:ln>
                <a:solidFill>
                  <a:schemeClr val="tx1"/>
                </a:solidFill>
                <a:effectLst/>
              </a:rPr>
              <a:t>  </a:t>
            </a:r>
            <a:endParaRPr kumimoji="0" lang="en-US" altLang="en-US" sz="8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rPr>
              <a:t>Architectural Firm : </a:t>
            </a:r>
            <a:r>
              <a:rPr kumimoji="0" lang="en-US" altLang="en-US" sz="1200" b="0" i="0" u="none" strike="noStrike" cap="none" normalizeH="0" baseline="0" dirty="0">
                <a:ln>
                  <a:noFill/>
                </a:ln>
                <a:solidFill>
                  <a:srgbClr val="000000"/>
                </a:solidFill>
                <a:effectLst/>
              </a:rPr>
              <a:t>Creative Group LLP, Prof. Charanjit Shah, Ar. Gurpreet Shah</a:t>
            </a:r>
            <a:endParaRPr kumimoji="0" lang="en-US" altLang="en-US" sz="105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rPr>
              <a:t>Client : </a:t>
            </a:r>
            <a:r>
              <a:rPr kumimoji="0" lang="en-US" altLang="en-US" sz="1200" i="0" u="none" strike="noStrike" cap="none" normalizeH="0" baseline="0" dirty="0">
                <a:ln>
                  <a:noFill/>
                </a:ln>
                <a:solidFill>
                  <a:srgbClr val="000000"/>
                </a:solidFill>
                <a:effectLst/>
              </a:rPr>
              <a:t>Airport Authority of India</a:t>
            </a:r>
            <a:endParaRPr kumimoji="0" lang="en-US" altLang="en-US" sz="105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rPr>
              <a:t>Built up Area : </a:t>
            </a:r>
            <a:r>
              <a:rPr kumimoji="0" lang="en-US" altLang="en-US" sz="1200" b="0" i="0" u="none" strike="noStrike" cap="none" normalizeH="0" baseline="0" dirty="0">
                <a:ln>
                  <a:noFill/>
                </a:ln>
                <a:solidFill>
                  <a:srgbClr val="000000"/>
                </a:solidFill>
                <a:effectLst/>
              </a:rPr>
              <a:t>31,500sqm</a:t>
            </a:r>
          </a:p>
          <a:p>
            <a:pPr eaLnBrk="0" fontAlgn="base" hangingPunct="0">
              <a:spcBef>
                <a:spcPct val="0"/>
              </a:spcBef>
              <a:spcAft>
                <a:spcPct val="0"/>
              </a:spcAft>
            </a:pPr>
            <a:r>
              <a:rPr lang="en-US" altLang="en-US" sz="1200" b="1" dirty="0">
                <a:solidFill>
                  <a:srgbClr val="000000"/>
                </a:solidFill>
              </a:rPr>
              <a:t>Cost : </a:t>
            </a:r>
            <a:r>
              <a:rPr lang="en-US" altLang="en-US" sz="1200" dirty="0">
                <a:solidFill>
                  <a:srgbClr val="000000"/>
                </a:solidFill>
              </a:rPr>
              <a:t>450 Crores</a:t>
            </a:r>
          </a:p>
        </p:txBody>
      </p:sp>
      <p:pic>
        <p:nvPicPr>
          <p:cNvPr id="9" name="Picture 8">
            <a:extLst>
              <a:ext uri="{FF2B5EF4-FFF2-40B4-BE49-F238E27FC236}">
                <a16:creationId xmlns:a16="http://schemas.microsoft.com/office/drawing/2014/main" id="{31F327B7-40DF-4309-A39E-95B7FD58DFC1}"/>
              </a:ext>
            </a:extLst>
          </p:cNvPr>
          <p:cNvPicPr>
            <a:picLocks noChangeAspect="1"/>
          </p:cNvPicPr>
          <p:nvPr/>
        </p:nvPicPr>
        <p:blipFill rotWithShape="1">
          <a:blip r:embed="rId5">
            <a:extLst>
              <a:ext uri="{28A0092B-C50C-407E-A947-70E740481C1C}">
                <a14:useLocalDpi xmlns:a14="http://schemas.microsoft.com/office/drawing/2010/main" val="0"/>
              </a:ext>
            </a:extLst>
          </a:blip>
          <a:srcRect t="3475" b="35184"/>
          <a:stretch/>
        </p:blipFill>
        <p:spPr>
          <a:xfrm>
            <a:off x="69273" y="3897667"/>
            <a:ext cx="1911927" cy="1261884"/>
          </a:xfrm>
          <a:prstGeom prst="rect">
            <a:avLst/>
          </a:prstGeom>
        </p:spPr>
      </p:pic>
      <p:sp>
        <p:nvSpPr>
          <p:cNvPr id="10" name="TextBox 9">
            <a:extLst>
              <a:ext uri="{FF2B5EF4-FFF2-40B4-BE49-F238E27FC236}">
                <a16:creationId xmlns:a16="http://schemas.microsoft.com/office/drawing/2014/main" id="{CB88DB5B-5EE9-4902-85AB-CBF50A593AF5}"/>
              </a:ext>
            </a:extLst>
          </p:cNvPr>
          <p:cNvSpPr txBox="1"/>
          <p:nvPr/>
        </p:nvSpPr>
        <p:spPr>
          <a:xfrm>
            <a:off x="6160656" y="3249442"/>
            <a:ext cx="2872506" cy="1661993"/>
          </a:xfrm>
          <a:prstGeom prst="rect">
            <a:avLst/>
          </a:prstGeom>
          <a:noFill/>
        </p:spPr>
        <p:txBody>
          <a:bodyPr wrap="square" rtlCol="0">
            <a:spAutoFit/>
          </a:bodyPr>
          <a:lstStyle/>
          <a:p>
            <a:pPr algn="ctr"/>
            <a:r>
              <a:rPr lang="en-US" sz="1200" b="1" i="1" dirty="0"/>
              <a:t>Transportation terminals are anything but stationary. In their dynamic nature lies our complex challenge to see, understand, and manage flow  </a:t>
            </a:r>
            <a:endParaRPr lang="en-US" sz="1200" b="0" dirty="0">
              <a:effectLst/>
            </a:endParaRPr>
          </a:p>
          <a:p>
            <a:pPr algn="ctr"/>
            <a:r>
              <a:rPr lang="en-US" sz="1200" b="1" i="1" dirty="0"/>
              <a:t>—Ar. Gurpreet S. Shah </a:t>
            </a:r>
            <a:r>
              <a:rPr lang="en-US" b="1" i="1" dirty="0"/>
              <a:t> </a:t>
            </a:r>
          </a:p>
          <a:p>
            <a:pPr algn="ctr"/>
            <a:endParaRPr lang="en-US" b="0" i="1" dirty="0">
              <a:effectLst/>
            </a:endParaRPr>
          </a:p>
          <a:p>
            <a:pPr algn="just"/>
            <a:endParaRPr lang="en-IN" dirty="0"/>
          </a:p>
        </p:txBody>
      </p:sp>
      <p:pic>
        <p:nvPicPr>
          <p:cNvPr id="12" name="Picture 11">
            <a:extLst>
              <a:ext uri="{FF2B5EF4-FFF2-40B4-BE49-F238E27FC236}">
                <a16:creationId xmlns:a16="http://schemas.microsoft.com/office/drawing/2014/main" id="{5EE87C89-23E5-4176-B9B1-A110BC2B3F4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075" y="6051148"/>
            <a:ext cx="1837852" cy="627692"/>
          </a:xfrm>
          <a:prstGeom prst="rect">
            <a:avLst/>
          </a:prstGeom>
        </p:spPr>
      </p:pic>
      <p:sp>
        <p:nvSpPr>
          <p:cNvPr id="16" name="TextBox 15">
            <a:extLst>
              <a:ext uri="{FF2B5EF4-FFF2-40B4-BE49-F238E27FC236}">
                <a16:creationId xmlns:a16="http://schemas.microsoft.com/office/drawing/2014/main" id="{A0801E4D-1813-4482-A3CC-C4D0305E4FEE}"/>
              </a:ext>
            </a:extLst>
          </p:cNvPr>
          <p:cNvSpPr txBox="1"/>
          <p:nvPr/>
        </p:nvSpPr>
        <p:spPr>
          <a:xfrm>
            <a:off x="9171708" y="3249442"/>
            <a:ext cx="2678547" cy="1938992"/>
          </a:xfrm>
          <a:prstGeom prst="rect">
            <a:avLst/>
          </a:prstGeom>
          <a:noFill/>
        </p:spPr>
        <p:txBody>
          <a:bodyPr wrap="square" rtlCol="0">
            <a:spAutoFit/>
          </a:bodyPr>
          <a:lstStyle/>
          <a:p>
            <a:pPr algn="just"/>
            <a:r>
              <a:rPr lang="en-US" sz="1200" b="1" i="1" dirty="0"/>
              <a:t>The Terminal building will be inaugurated today (4</a:t>
            </a:r>
            <a:r>
              <a:rPr lang="en-US" sz="1200" b="1" i="1" baseline="30000" dirty="0"/>
              <a:t>th</a:t>
            </a:r>
            <a:r>
              <a:rPr lang="en-US" sz="1200" b="1" i="1" dirty="0"/>
              <a:t> Jan 2022) by the Hon’ Prime Minister Shri Narendra </a:t>
            </a:r>
            <a:r>
              <a:rPr lang="en-US" sz="1200" b="1" i="1" dirty="0" err="1"/>
              <a:t>Modiji</a:t>
            </a:r>
            <a:r>
              <a:rPr lang="en-US" sz="1200" b="1" i="1" dirty="0"/>
              <a:t>.</a:t>
            </a:r>
            <a:r>
              <a:rPr lang="en-US" sz="1000" b="1" i="1" dirty="0"/>
              <a:t> </a:t>
            </a:r>
          </a:p>
          <a:p>
            <a:pPr algn="just"/>
            <a:endParaRPr lang="en-US" sz="1200" b="1" i="1" dirty="0">
              <a:effectLst/>
            </a:endParaRPr>
          </a:p>
          <a:p>
            <a:pPr algn="just"/>
            <a:r>
              <a:rPr lang="en-US" sz="1200" b="1" i="1" dirty="0"/>
              <a:t>It is a moment of great pride for the firm! </a:t>
            </a:r>
            <a:endParaRPr lang="en-US" sz="1200" b="1" i="1" dirty="0">
              <a:effectLst/>
            </a:endParaRPr>
          </a:p>
          <a:p>
            <a:br>
              <a:rPr lang="en-US" i="1" dirty="0"/>
            </a:br>
            <a:endParaRPr lang="en-IN" i="1" dirty="0"/>
          </a:p>
        </p:txBody>
      </p:sp>
      <p:sp>
        <p:nvSpPr>
          <p:cNvPr id="19" name="TextBox 18">
            <a:extLst>
              <a:ext uri="{FF2B5EF4-FFF2-40B4-BE49-F238E27FC236}">
                <a16:creationId xmlns:a16="http://schemas.microsoft.com/office/drawing/2014/main" id="{93713F3D-D97B-4C2A-872A-ABD3DF3FC45B}"/>
              </a:ext>
            </a:extLst>
          </p:cNvPr>
          <p:cNvSpPr txBox="1"/>
          <p:nvPr/>
        </p:nvSpPr>
        <p:spPr>
          <a:xfrm>
            <a:off x="36945" y="5283838"/>
            <a:ext cx="1911927" cy="1261884"/>
          </a:xfrm>
          <a:prstGeom prst="rect">
            <a:avLst/>
          </a:prstGeom>
          <a:noFill/>
        </p:spPr>
        <p:txBody>
          <a:bodyPr wrap="square" rtlCol="0">
            <a:spAutoFit/>
          </a:bodyPr>
          <a:lstStyle/>
          <a:p>
            <a:pPr algn="ctr"/>
            <a:r>
              <a:rPr lang="en-US" sz="1100" b="1" i="1" dirty="0"/>
              <a:t>Ar. Gurpreet Singh Shah and Prof. Charanjit Singh Shah  Creative Group LLP </a:t>
            </a:r>
            <a:r>
              <a:rPr lang="en-US" sz="1600" b="1" i="1" dirty="0"/>
              <a:t> </a:t>
            </a:r>
          </a:p>
          <a:p>
            <a:pPr algn="ctr"/>
            <a:endParaRPr lang="en-US" b="0" i="1" dirty="0">
              <a:effectLst/>
            </a:endParaRPr>
          </a:p>
          <a:p>
            <a:pPr algn="just"/>
            <a:endParaRPr lang="en-IN" dirty="0"/>
          </a:p>
        </p:txBody>
      </p:sp>
      <p:pic>
        <p:nvPicPr>
          <p:cNvPr id="13" name="Picture 12">
            <a:extLst>
              <a:ext uri="{FF2B5EF4-FFF2-40B4-BE49-F238E27FC236}">
                <a16:creationId xmlns:a16="http://schemas.microsoft.com/office/drawing/2014/main" id="{92949DF5-F659-4EA1-97DB-98CAE64DAF1E}"/>
              </a:ext>
            </a:extLst>
          </p:cNvPr>
          <p:cNvPicPr>
            <a:picLocks noChangeAspect="1"/>
          </p:cNvPicPr>
          <p:nvPr/>
        </p:nvPicPr>
        <p:blipFill rotWithShape="1">
          <a:blip r:embed="rId7">
            <a:extLst>
              <a:ext uri="{28A0092B-C50C-407E-A947-70E740481C1C}">
                <a14:useLocalDpi xmlns:a14="http://schemas.microsoft.com/office/drawing/2010/main" val="0"/>
              </a:ext>
            </a:extLst>
          </a:blip>
          <a:srcRect l="5522" r="19411"/>
          <a:stretch/>
        </p:blipFill>
        <p:spPr>
          <a:xfrm>
            <a:off x="1985818" y="3643824"/>
            <a:ext cx="4045528" cy="3031454"/>
          </a:xfrm>
          <a:prstGeom prst="rect">
            <a:avLst/>
          </a:prstGeom>
        </p:spPr>
      </p:pic>
    </p:spTree>
    <p:extLst>
      <p:ext uri="{BB962C8B-B14F-4D97-AF65-F5344CB8AC3E}">
        <p14:creationId xmlns:p14="http://schemas.microsoft.com/office/powerpoint/2010/main" val="15923953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A554E0-EFC9-43EE-9862-06BED2E46E27}"/>
              </a:ext>
            </a:extLst>
          </p:cNvPr>
          <p:cNvSpPr>
            <a:spLocks noGrp="1"/>
          </p:cNvSpPr>
          <p:nvPr>
            <p:ph idx="1"/>
          </p:nvPr>
        </p:nvSpPr>
        <p:spPr>
          <a:xfrm>
            <a:off x="89477" y="1363807"/>
            <a:ext cx="5073650" cy="1414509"/>
          </a:xfrm>
        </p:spPr>
        <p:txBody>
          <a:bodyPr>
            <a:normAutofit fontScale="77500" lnSpcReduction="20000"/>
          </a:bodyPr>
          <a:lstStyle/>
          <a:p>
            <a:pPr marL="0" indent="0" algn="just">
              <a:lnSpc>
                <a:spcPct val="120000"/>
              </a:lnSpc>
              <a:buNone/>
            </a:pPr>
            <a:r>
              <a:rPr lang="en-US" sz="1900" dirty="0"/>
              <a:t>The new modern Integrated Terminal Building at Agartala Airport is designed keeping </a:t>
            </a:r>
            <a:r>
              <a:rPr lang="en-US" sz="1900" b="1" dirty="0"/>
              <a:t>local architecture, art and heritage </a:t>
            </a:r>
            <a:r>
              <a:rPr lang="en-US" sz="1900" dirty="0"/>
              <a:t>in mind. The design manifests the sweeping roof profile that envelops the entire terminal spanning across 30,000 Sqm and procures its form from the hilly terrain of the state of Tripura. </a:t>
            </a:r>
            <a:endParaRPr lang="en-US" sz="1200" dirty="0"/>
          </a:p>
          <a:p>
            <a:pPr marL="0" indent="0" algn="just">
              <a:buNone/>
            </a:pPr>
            <a:endParaRPr lang="en-IN" sz="1200" dirty="0"/>
          </a:p>
        </p:txBody>
      </p:sp>
      <p:sp>
        <p:nvSpPr>
          <p:cNvPr id="6" name="Title 1">
            <a:extLst>
              <a:ext uri="{FF2B5EF4-FFF2-40B4-BE49-F238E27FC236}">
                <a16:creationId xmlns:a16="http://schemas.microsoft.com/office/drawing/2014/main" id="{47E2EB2F-3D83-455A-9988-6CA2BB943206}"/>
              </a:ext>
            </a:extLst>
          </p:cNvPr>
          <p:cNvSpPr txBox="1">
            <a:spLocks/>
          </p:cNvSpPr>
          <p:nvPr/>
        </p:nvSpPr>
        <p:spPr>
          <a:xfrm>
            <a:off x="670790" y="175489"/>
            <a:ext cx="6336146" cy="110671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800" b="1" dirty="0" err="1"/>
              <a:t>implistic</a:t>
            </a:r>
            <a:r>
              <a:rPr lang="en-US" sz="3800" b="1" dirty="0"/>
              <a:t> Dynamism in </a:t>
            </a:r>
            <a:r>
              <a:rPr lang="en-US" sz="3800" b="1" dirty="0" err="1"/>
              <a:t>ustainable</a:t>
            </a:r>
            <a:r>
              <a:rPr lang="en-US" sz="3800" b="1" dirty="0"/>
              <a:t> Architecture</a:t>
            </a:r>
            <a:endParaRPr lang="en-IN" sz="3800" b="1" dirty="0">
              <a:solidFill>
                <a:srgbClr val="00B050"/>
              </a:solidFill>
            </a:endParaRPr>
          </a:p>
        </p:txBody>
      </p:sp>
      <p:sp>
        <p:nvSpPr>
          <p:cNvPr id="7" name="Title 1">
            <a:extLst>
              <a:ext uri="{FF2B5EF4-FFF2-40B4-BE49-F238E27FC236}">
                <a16:creationId xmlns:a16="http://schemas.microsoft.com/office/drawing/2014/main" id="{EB5903DD-346A-400C-8A24-BF9E520384E0}"/>
              </a:ext>
            </a:extLst>
          </p:cNvPr>
          <p:cNvSpPr txBox="1">
            <a:spLocks/>
          </p:cNvSpPr>
          <p:nvPr/>
        </p:nvSpPr>
        <p:spPr>
          <a:xfrm>
            <a:off x="89476" y="276730"/>
            <a:ext cx="793173" cy="8857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dirty="0">
                <a:solidFill>
                  <a:srgbClr val="00B050"/>
                </a:solidFill>
              </a:rPr>
              <a:t>S</a:t>
            </a:r>
            <a:endParaRPr lang="en-IN" sz="9600" b="1" dirty="0">
              <a:solidFill>
                <a:srgbClr val="00B050"/>
              </a:solidFill>
            </a:endParaRPr>
          </a:p>
        </p:txBody>
      </p:sp>
      <p:pic>
        <p:nvPicPr>
          <p:cNvPr id="8" name="Picture 7">
            <a:extLst>
              <a:ext uri="{FF2B5EF4-FFF2-40B4-BE49-F238E27FC236}">
                <a16:creationId xmlns:a16="http://schemas.microsoft.com/office/drawing/2014/main" id="{E9137538-ED79-4A60-B18B-917E0B5888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430" y="6102793"/>
            <a:ext cx="1837852" cy="627692"/>
          </a:xfrm>
          <a:prstGeom prst="rect">
            <a:avLst/>
          </a:prstGeom>
        </p:spPr>
      </p:pic>
      <p:pic>
        <p:nvPicPr>
          <p:cNvPr id="2052" name="Picture 4" descr="https://lh5.googleusercontent.com/owx3gVtLD9hYkWLhHsXNYTJSLWX-PF-3KaN1CE4xJUrp6jzzWoWPcsBzn4YZv9VUxsgMYbCDSJiN2Fycagttwx4GGDEct71ovD3tV_KY7wsYPTQXkBita1c13l3cIssNpCepQmM">
            <a:extLst>
              <a:ext uri="{FF2B5EF4-FFF2-40B4-BE49-F238E27FC236}">
                <a16:creationId xmlns:a16="http://schemas.microsoft.com/office/drawing/2014/main" id="{9C3029B1-4124-4E21-A5AB-B01142BC3F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6382" y="175489"/>
            <a:ext cx="3099427" cy="179185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B856F3FA-D9C5-4B5B-8ED9-CBDD435C14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36437" y="165500"/>
            <a:ext cx="3066085" cy="1801845"/>
          </a:xfrm>
          <a:prstGeom prst="rect">
            <a:avLst/>
          </a:prstGeom>
        </p:spPr>
      </p:pic>
      <p:pic>
        <p:nvPicPr>
          <p:cNvPr id="11" name="Picture 10">
            <a:extLst>
              <a:ext uri="{FF2B5EF4-FFF2-40B4-BE49-F238E27FC236}">
                <a16:creationId xmlns:a16="http://schemas.microsoft.com/office/drawing/2014/main" id="{A9B82AE4-892C-423A-8088-C10F8713DAF4}"/>
              </a:ext>
            </a:extLst>
          </p:cNvPr>
          <p:cNvPicPr>
            <a:picLocks noChangeAspect="1"/>
          </p:cNvPicPr>
          <p:nvPr/>
        </p:nvPicPr>
        <p:blipFill rotWithShape="1">
          <a:blip r:embed="rId5">
            <a:extLst>
              <a:ext uri="{28A0092B-C50C-407E-A947-70E740481C1C}">
                <a14:useLocalDpi xmlns:a14="http://schemas.microsoft.com/office/drawing/2010/main" val="0"/>
              </a:ext>
            </a:extLst>
          </a:blip>
          <a:srcRect l="1452" t="18672" r="-1452" b="19430"/>
          <a:stretch/>
        </p:blipFill>
        <p:spPr>
          <a:xfrm>
            <a:off x="5272042" y="2046356"/>
            <a:ext cx="1948873" cy="1113046"/>
          </a:xfrm>
          <a:prstGeom prst="rect">
            <a:avLst/>
          </a:prstGeom>
        </p:spPr>
      </p:pic>
      <p:pic>
        <p:nvPicPr>
          <p:cNvPr id="13" name="Picture 12">
            <a:extLst>
              <a:ext uri="{FF2B5EF4-FFF2-40B4-BE49-F238E27FC236}">
                <a16:creationId xmlns:a16="http://schemas.microsoft.com/office/drawing/2014/main" id="{D032F4D5-5567-4D49-8617-B10F1598344A}"/>
              </a:ext>
            </a:extLst>
          </p:cNvPr>
          <p:cNvPicPr>
            <a:picLocks noChangeAspect="1"/>
          </p:cNvPicPr>
          <p:nvPr/>
        </p:nvPicPr>
        <p:blipFill rotWithShape="1">
          <a:blip r:embed="rId6">
            <a:extLst>
              <a:ext uri="{28A0092B-C50C-407E-A947-70E740481C1C}">
                <a14:useLocalDpi xmlns:a14="http://schemas.microsoft.com/office/drawing/2010/main" val="0"/>
              </a:ext>
            </a:extLst>
          </a:blip>
          <a:srcRect t="8558" b="6851"/>
          <a:stretch/>
        </p:blipFill>
        <p:spPr>
          <a:xfrm>
            <a:off x="7329831" y="2046356"/>
            <a:ext cx="4772691" cy="2667358"/>
          </a:xfrm>
          <a:prstGeom prst="rect">
            <a:avLst/>
          </a:prstGeom>
        </p:spPr>
      </p:pic>
      <p:pic>
        <p:nvPicPr>
          <p:cNvPr id="16" name="Picture 2" descr="https://qph.ec.quoracdn.net/main-qimg-03fc051640fd73b0f4a2a9dfbdaef94c?convert_to_webp=true">
            <a:extLst>
              <a:ext uri="{FF2B5EF4-FFF2-40B4-BE49-F238E27FC236}">
                <a16:creationId xmlns:a16="http://schemas.microsoft.com/office/drawing/2014/main" id="{66DB8B85-74E7-4111-857C-FFF1325ECC55}"/>
              </a:ext>
            </a:extLst>
          </p:cNvPr>
          <p:cNvPicPr>
            <a:picLocks noChangeAspect="1" noChangeArrowheads="1"/>
          </p:cNvPicPr>
          <p:nvPr/>
        </p:nvPicPr>
        <p:blipFill>
          <a:blip r:embed="rId7"/>
          <a:srcRect/>
          <a:stretch>
            <a:fillRect/>
          </a:stretch>
        </p:blipFill>
        <p:spPr bwMode="auto">
          <a:xfrm>
            <a:off x="5272042" y="3252059"/>
            <a:ext cx="1948873" cy="1461655"/>
          </a:xfrm>
          <a:prstGeom prst="rect">
            <a:avLst/>
          </a:prstGeom>
          <a:noFill/>
        </p:spPr>
      </p:pic>
      <p:pic>
        <p:nvPicPr>
          <p:cNvPr id="15" name="Picture 14">
            <a:extLst>
              <a:ext uri="{FF2B5EF4-FFF2-40B4-BE49-F238E27FC236}">
                <a16:creationId xmlns:a16="http://schemas.microsoft.com/office/drawing/2014/main" id="{C69CDF02-52C6-492F-B861-360B05463ABA}"/>
              </a:ext>
            </a:extLst>
          </p:cNvPr>
          <p:cNvPicPr>
            <a:picLocks noChangeAspect="1"/>
          </p:cNvPicPr>
          <p:nvPr/>
        </p:nvPicPr>
        <p:blipFill rotWithShape="1">
          <a:blip r:embed="rId8">
            <a:extLst>
              <a:ext uri="{28A0092B-C50C-407E-A947-70E740481C1C}">
                <a14:useLocalDpi xmlns:a14="http://schemas.microsoft.com/office/drawing/2010/main" val="0"/>
              </a:ext>
            </a:extLst>
          </a:blip>
          <a:srcRect t="12026" b="31058"/>
          <a:stretch/>
        </p:blipFill>
        <p:spPr>
          <a:xfrm>
            <a:off x="5272042" y="4792725"/>
            <a:ext cx="6830480" cy="1886115"/>
          </a:xfrm>
          <a:prstGeom prst="rect">
            <a:avLst/>
          </a:prstGeom>
        </p:spPr>
      </p:pic>
      <p:sp>
        <p:nvSpPr>
          <p:cNvPr id="17" name="TextBox 16">
            <a:extLst>
              <a:ext uri="{FF2B5EF4-FFF2-40B4-BE49-F238E27FC236}">
                <a16:creationId xmlns:a16="http://schemas.microsoft.com/office/drawing/2014/main" id="{69F3C7F9-EFA5-497B-A874-92B1DE673957}"/>
              </a:ext>
            </a:extLst>
          </p:cNvPr>
          <p:cNvSpPr txBox="1"/>
          <p:nvPr/>
        </p:nvSpPr>
        <p:spPr>
          <a:xfrm>
            <a:off x="9773038" y="6278730"/>
            <a:ext cx="2438400" cy="400110"/>
          </a:xfrm>
          <a:prstGeom prst="rect">
            <a:avLst/>
          </a:prstGeom>
          <a:solidFill>
            <a:schemeClr val="bg1">
              <a:alpha val="60000"/>
            </a:schemeClr>
          </a:solidFill>
        </p:spPr>
        <p:txBody>
          <a:bodyPr wrap="square" rtlCol="0">
            <a:spAutoFit/>
          </a:bodyPr>
          <a:lstStyle/>
          <a:p>
            <a:r>
              <a:rPr lang="en-US" sz="2000" b="1" dirty="0"/>
              <a:t>Culture of Agartala</a:t>
            </a:r>
            <a:endParaRPr lang="en-IN" sz="2000" b="1" dirty="0"/>
          </a:p>
        </p:txBody>
      </p:sp>
      <p:pic>
        <p:nvPicPr>
          <p:cNvPr id="4" name="Picture 3">
            <a:extLst>
              <a:ext uri="{FF2B5EF4-FFF2-40B4-BE49-F238E27FC236}">
                <a16:creationId xmlns:a16="http://schemas.microsoft.com/office/drawing/2014/main" id="{3DE0BDA1-7A15-49FB-85A5-BDDD8559E6B9}"/>
              </a:ext>
            </a:extLst>
          </p:cNvPr>
          <p:cNvPicPr>
            <a:picLocks noChangeAspect="1"/>
          </p:cNvPicPr>
          <p:nvPr/>
        </p:nvPicPr>
        <p:blipFill rotWithShape="1">
          <a:blip r:embed="rId9">
            <a:extLst>
              <a:ext uri="{28A0092B-C50C-407E-A947-70E740481C1C}">
                <a14:useLocalDpi xmlns:a14="http://schemas.microsoft.com/office/drawing/2010/main" val="0"/>
              </a:ext>
            </a:extLst>
          </a:blip>
          <a:srcRect l="19081" r="11108"/>
          <a:stretch/>
        </p:blipFill>
        <p:spPr>
          <a:xfrm>
            <a:off x="186430" y="2898027"/>
            <a:ext cx="4891597" cy="3153121"/>
          </a:xfrm>
          <a:prstGeom prst="rect">
            <a:avLst/>
          </a:prstGeom>
        </p:spPr>
      </p:pic>
    </p:spTree>
    <p:extLst>
      <p:ext uri="{BB962C8B-B14F-4D97-AF65-F5344CB8AC3E}">
        <p14:creationId xmlns:p14="http://schemas.microsoft.com/office/powerpoint/2010/main" val="1695691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lh5.googleusercontent.com/mdfaJZ17g9bn1Ett-TX3uWXAcFeMMynXXGE02nLAYhOa1vPkbmWQNJXFVV98ptwowNu5JBUIr54Jiz8rV_8mF9pLBHYDAhJI_mq69H0Occ2rguTrxabHccHCUUOWctRmNcayZyg">
            <a:extLst>
              <a:ext uri="{FF2B5EF4-FFF2-40B4-BE49-F238E27FC236}">
                <a16:creationId xmlns:a16="http://schemas.microsoft.com/office/drawing/2014/main" id="{A3C3F720-B149-453F-808A-F2EE5202D5D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418"/>
          <a:stretch/>
        </p:blipFill>
        <p:spPr bwMode="auto">
          <a:xfrm>
            <a:off x="87084" y="319314"/>
            <a:ext cx="7653669" cy="398507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823F836-98F4-44CE-BF27-72526BE52F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84" y="6122226"/>
            <a:ext cx="1837852" cy="627692"/>
          </a:xfrm>
          <a:prstGeom prst="rect">
            <a:avLst/>
          </a:prstGeom>
        </p:spPr>
      </p:pic>
      <p:sp>
        <p:nvSpPr>
          <p:cNvPr id="6" name="Content Placeholder 2">
            <a:extLst>
              <a:ext uri="{FF2B5EF4-FFF2-40B4-BE49-F238E27FC236}">
                <a16:creationId xmlns:a16="http://schemas.microsoft.com/office/drawing/2014/main" id="{19DA36B5-BB69-4E3A-A803-8A98557311FF}"/>
              </a:ext>
            </a:extLst>
          </p:cNvPr>
          <p:cNvSpPr>
            <a:spLocks noGrp="1"/>
          </p:cNvSpPr>
          <p:nvPr>
            <p:ph idx="1"/>
          </p:nvPr>
        </p:nvSpPr>
        <p:spPr>
          <a:xfrm>
            <a:off x="7927191" y="958333"/>
            <a:ext cx="4093585" cy="5827095"/>
          </a:xfrm>
        </p:spPr>
        <p:txBody>
          <a:bodyPr>
            <a:normAutofit fontScale="85000" lnSpcReduction="10000"/>
          </a:bodyPr>
          <a:lstStyle/>
          <a:p>
            <a:pPr marL="0" indent="0" algn="just">
              <a:lnSpc>
                <a:spcPct val="120000"/>
              </a:lnSpc>
              <a:buNone/>
            </a:pPr>
            <a:r>
              <a:rPr lang="en-US" sz="1600" b="1" dirty="0" err="1"/>
              <a:t>Jaalis</a:t>
            </a:r>
            <a:r>
              <a:rPr lang="en-US" sz="1600" dirty="0"/>
              <a:t> are an eminent functional design feature, which can be seen in traditional households as well as in royal forts and palaces. It restricts excessive solar radiation and permits optimum daylight to increase internal efficiency. Along with their use, skylights have also been introduced in the design to </a:t>
            </a:r>
            <a:r>
              <a:rPr lang="en-US" sz="1600" dirty="0" err="1"/>
              <a:t>maximise</a:t>
            </a:r>
            <a:r>
              <a:rPr lang="en-US" sz="1600" dirty="0"/>
              <a:t> the natural daylight within the building. </a:t>
            </a:r>
            <a:endParaRPr lang="en-US" sz="1600" b="0" dirty="0">
              <a:effectLst/>
            </a:endParaRPr>
          </a:p>
          <a:p>
            <a:pPr marL="0" indent="0" algn="just">
              <a:lnSpc>
                <a:spcPct val="120000"/>
              </a:lnSpc>
              <a:buNone/>
            </a:pPr>
            <a:r>
              <a:rPr lang="en-US" sz="1600" dirty="0"/>
              <a:t>Further, </a:t>
            </a:r>
            <a:r>
              <a:rPr lang="en-US" sz="1600" b="1" dirty="0"/>
              <a:t>bamboo architecture </a:t>
            </a:r>
            <a:r>
              <a:rPr lang="en-US" sz="1600" dirty="0"/>
              <a:t>is represented in the façade of the terminal building by way of a floral GRC Tree </a:t>
            </a:r>
            <a:r>
              <a:rPr lang="en-US" sz="1600" dirty="0" err="1"/>
              <a:t>Jaali</a:t>
            </a:r>
            <a:r>
              <a:rPr lang="en-US" sz="1600" dirty="0"/>
              <a:t> pattern depicting the forests and greens of the region, placed equidistant from each other. Depiction of local motifs in metal cladding helps in creating vibrancy, at the same time informing the users about the art of the state.</a:t>
            </a:r>
          </a:p>
          <a:p>
            <a:pPr marL="0" indent="0" algn="just">
              <a:lnSpc>
                <a:spcPct val="120000"/>
              </a:lnSpc>
              <a:buNone/>
            </a:pPr>
            <a:r>
              <a:rPr lang="en-US" sz="1600" dirty="0"/>
              <a:t>Keeping the fluidity of the façade, the plan has also been incorporated with </a:t>
            </a:r>
            <a:r>
              <a:rPr lang="en-US" sz="1600" b="1" dirty="0"/>
              <a:t>landscape areas </a:t>
            </a:r>
            <a:r>
              <a:rPr lang="en-US" sz="1600" dirty="0"/>
              <a:t>inside the building which provide relief space for the passengers. The free flowing form has been further accentuated at arrival and departure areas, with courtyards on either ends of the terminal, and green cover and open spaces allowing light to enter the terminal, lighting it from within with natural glare free light.</a:t>
            </a:r>
            <a:endParaRPr lang="en-US" sz="1400" dirty="0"/>
          </a:p>
        </p:txBody>
      </p:sp>
      <p:sp>
        <p:nvSpPr>
          <p:cNvPr id="7" name="Title 1">
            <a:extLst>
              <a:ext uri="{FF2B5EF4-FFF2-40B4-BE49-F238E27FC236}">
                <a16:creationId xmlns:a16="http://schemas.microsoft.com/office/drawing/2014/main" id="{B49CB06A-F676-4E7A-8918-74B1999F743B}"/>
              </a:ext>
            </a:extLst>
          </p:cNvPr>
          <p:cNvSpPr txBox="1">
            <a:spLocks/>
          </p:cNvSpPr>
          <p:nvPr/>
        </p:nvSpPr>
        <p:spPr>
          <a:xfrm>
            <a:off x="7927191" y="72571"/>
            <a:ext cx="4093585" cy="8857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rgbClr val="00B050"/>
                </a:solidFill>
              </a:rPr>
              <a:t>Local Flavor</a:t>
            </a:r>
            <a:endParaRPr lang="en-IN" sz="4000" b="1" dirty="0">
              <a:solidFill>
                <a:srgbClr val="00B050"/>
              </a:solidFill>
            </a:endParaRPr>
          </a:p>
        </p:txBody>
      </p:sp>
      <p:sp>
        <p:nvSpPr>
          <p:cNvPr id="4" name="Rectangle 3">
            <a:extLst>
              <a:ext uri="{FF2B5EF4-FFF2-40B4-BE49-F238E27FC236}">
                <a16:creationId xmlns:a16="http://schemas.microsoft.com/office/drawing/2014/main" id="{9B9C5D92-1B55-4F80-BC5B-38397C13CA97}"/>
              </a:ext>
            </a:extLst>
          </p:cNvPr>
          <p:cNvSpPr/>
          <p:nvPr/>
        </p:nvSpPr>
        <p:spPr>
          <a:xfrm>
            <a:off x="3728988" y="4424700"/>
            <a:ext cx="4095905" cy="2800767"/>
          </a:xfrm>
          <a:prstGeom prst="rect">
            <a:avLst/>
          </a:prstGeom>
        </p:spPr>
        <p:txBody>
          <a:bodyPr wrap="square">
            <a:spAutoFit/>
          </a:bodyPr>
          <a:lstStyle/>
          <a:p>
            <a:pPr algn="ctr"/>
            <a:r>
              <a:rPr lang="en-US" sz="1400" b="1" i="1" dirty="0">
                <a:solidFill>
                  <a:srgbClr val="38761D"/>
                </a:solidFill>
                <a:latin typeface="Arial" panose="020B0604020202020204" pitchFamily="34" charset="0"/>
              </a:rPr>
              <a:t>Airport infrastructure projects are the gateways to the country, state and city. They purposefully showcase the development of the nation, with an understanding of technology within the built environment and protecting the urban fabric within, while integrating the heritage and architecture of present times </a:t>
            </a:r>
          </a:p>
          <a:p>
            <a:pPr algn="ctr"/>
            <a:endParaRPr lang="en-US" sz="1400" b="0" dirty="0">
              <a:effectLst/>
            </a:endParaRPr>
          </a:p>
          <a:p>
            <a:pPr algn="ctr"/>
            <a:r>
              <a:rPr lang="en-US" sz="1400" b="1" i="1" dirty="0">
                <a:solidFill>
                  <a:srgbClr val="38761D"/>
                </a:solidFill>
                <a:latin typeface="Arial" panose="020B0604020202020204" pitchFamily="34" charset="0"/>
              </a:rPr>
              <a:t>—Prof. Charanjit S. Shah</a:t>
            </a:r>
            <a:endParaRPr lang="en-US" sz="1400" b="0" dirty="0">
              <a:effectLst/>
            </a:endParaRPr>
          </a:p>
          <a:p>
            <a:br>
              <a:rPr lang="en-US" dirty="0"/>
            </a:br>
            <a:endParaRPr lang="en-IN" dirty="0"/>
          </a:p>
        </p:txBody>
      </p:sp>
      <p:pic>
        <p:nvPicPr>
          <p:cNvPr id="9" name="Picture 8">
            <a:extLst>
              <a:ext uri="{FF2B5EF4-FFF2-40B4-BE49-F238E27FC236}">
                <a16:creationId xmlns:a16="http://schemas.microsoft.com/office/drawing/2014/main" id="{FFA34350-FD49-442E-AD2D-C65DA21BC338}"/>
              </a:ext>
            </a:extLst>
          </p:cNvPr>
          <p:cNvPicPr>
            <a:picLocks noChangeAspect="1"/>
          </p:cNvPicPr>
          <p:nvPr/>
        </p:nvPicPr>
        <p:blipFill rotWithShape="1">
          <a:blip r:embed="rId4">
            <a:extLst>
              <a:ext uri="{28A0092B-C50C-407E-A947-70E740481C1C}">
                <a14:useLocalDpi xmlns:a14="http://schemas.microsoft.com/office/drawing/2010/main" val="0"/>
              </a:ext>
            </a:extLst>
          </a:blip>
          <a:srcRect t="16920" b="829"/>
          <a:stretch/>
        </p:blipFill>
        <p:spPr>
          <a:xfrm>
            <a:off x="87084" y="4424700"/>
            <a:ext cx="3455466" cy="1598729"/>
          </a:xfrm>
          <a:prstGeom prst="rect">
            <a:avLst/>
          </a:prstGeom>
        </p:spPr>
      </p:pic>
      <p:sp>
        <p:nvSpPr>
          <p:cNvPr id="10" name="TextBox 9">
            <a:extLst>
              <a:ext uri="{FF2B5EF4-FFF2-40B4-BE49-F238E27FC236}">
                <a16:creationId xmlns:a16="http://schemas.microsoft.com/office/drawing/2014/main" id="{19CE7089-DC8B-4EF9-BAD7-EBD385A2EA3D}"/>
              </a:ext>
            </a:extLst>
          </p:cNvPr>
          <p:cNvSpPr txBox="1"/>
          <p:nvPr/>
        </p:nvSpPr>
        <p:spPr>
          <a:xfrm>
            <a:off x="87083" y="315397"/>
            <a:ext cx="1712687" cy="338554"/>
          </a:xfrm>
          <a:prstGeom prst="rect">
            <a:avLst/>
          </a:prstGeom>
          <a:solidFill>
            <a:schemeClr val="bg1">
              <a:alpha val="60000"/>
            </a:schemeClr>
          </a:solidFill>
        </p:spPr>
        <p:txBody>
          <a:bodyPr wrap="square" rtlCol="0">
            <a:spAutoFit/>
          </a:bodyPr>
          <a:lstStyle/>
          <a:p>
            <a:r>
              <a:rPr lang="en-US" sz="1600" b="1" dirty="0"/>
              <a:t>Terminal Building</a:t>
            </a:r>
            <a:endParaRPr lang="en-IN" sz="1600" b="1" dirty="0"/>
          </a:p>
        </p:txBody>
      </p:sp>
    </p:spTree>
    <p:extLst>
      <p:ext uri="{BB962C8B-B14F-4D97-AF65-F5344CB8AC3E}">
        <p14:creationId xmlns:p14="http://schemas.microsoft.com/office/powerpoint/2010/main" val="3561564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BCA30-4069-46B6-A889-EF1D01F3C51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F03D021-EABB-4A1B-963D-5B47BBEB852A}"/>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15676501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568</Words>
  <Application>Microsoft Office PowerPoint</Application>
  <PresentationFormat>Widescreen</PresentationFormat>
  <Paragraphs>33</Paragraphs>
  <Slides>4</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Inauguration of the  AGARTALA  AIRPORT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Inauguration of the  AGARTALA  AIRPORT</dc:title>
  <dc:creator>Admin</dc:creator>
  <cp:lastModifiedBy>Admin</cp:lastModifiedBy>
  <cp:revision>16</cp:revision>
  <dcterms:created xsi:type="dcterms:W3CDTF">2022-01-04T05:10:11Z</dcterms:created>
  <dcterms:modified xsi:type="dcterms:W3CDTF">2022-01-05T04:23:13Z</dcterms:modified>
</cp:coreProperties>
</file>

<file path=docProps/thumbnail.jpeg>
</file>